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7" r:id="rId2"/>
    <p:sldId id="297" r:id="rId3"/>
    <p:sldId id="299" r:id="rId4"/>
    <p:sldId id="261" r:id="rId5"/>
    <p:sldId id="287" r:id="rId6"/>
    <p:sldId id="288" r:id="rId7"/>
    <p:sldId id="295" r:id="rId8"/>
    <p:sldId id="298" r:id="rId9"/>
    <p:sldId id="296" r:id="rId10"/>
    <p:sldId id="281" r:id="rId11"/>
  </p:sldIdLst>
  <p:sldSz cx="12192000" cy="6858000"/>
  <p:notesSz cx="6858000" cy="9926638"/>
  <p:embeddedFontLst>
    <p:embeddedFont>
      <p:font typeface="Encode Sans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ora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5">
          <p15:clr>
            <a:srgbClr val="9AA0A6"/>
          </p15:clr>
        </p15:guide>
        <p15:guide id="2" orient="horz" pos="510">
          <p15:clr>
            <a:srgbClr val="9AA0A6"/>
          </p15:clr>
        </p15:guide>
        <p15:guide id="3" pos="1970">
          <p15:clr>
            <a:srgbClr val="9AA0A6"/>
          </p15:clr>
        </p15:guide>
        <p15:guide id="4" pos="6844">
          <p15:clr>
            <a:srgbClr val="9AA0A6"/>
          </p15:clr>
        </p15:guide>
        <p15:guide id="5" pos="693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9999"/>
    <a:srgbClr val="E4ED8B"/>
    <a:srgbClr val="FFEECA"/>
    <a:srgbClr val="FFFF00"/>
    <a:srgbClr val="FFFFFF"/>
    <a:srgbClr val="FFFF66"/>
    <a:srgbClr val="B87D00"/>
    <a:srgbClr val="FFCC60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8E22BB-A43A-4812-95F6-6F851B0E3C99}">
  <a:tblStyle styleId="{C18E22BB-A43A-4812-95F6-6F851B0E3C9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36" y="114"/>
      </p:cViewPr>
      <p:guideLst>
        <p:guide orient="horz" pos="645"/>
        <p:guide orient="horz" pos="510"/>
        <p:guide pos="1970"/>
        <p:guide pos="6844"/>
        <p:guide pos="69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O:\ORGANICOS\Informes%20por%20Cadena%202024\02.%20Informe%20VITIVINICULTURA\Informes%20por%20Cadena%20-%20Vitivinicultura%20Org&#225;nica%20-%20GRA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O:\ORGANICOS\Informes%20por%20Cadena%202024\02.%20Informe%20VITIVINICULTURA\Informes%20por%20Cadena%20-%20Vitivinicultura%20Org&#225;nica%20-%20GRAFIC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O:\ORGANICOS\Informes%20por%20Cadena%202024\02.%20Informe%20VITIVINICULTURA\Informes%20por%20Cadena%20-%20Vitivinicultura%20Org&#225;nica%20-%20GRA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O:\ORGANICOS\Informes%20por%20Cadena%202024\02.%20Informe%20VITIVINICULTURA\Informes%20por%20Cadena%20-%20Vitivinicultura%20Org&#225;nica%20-%20GRAF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O:\ORGANICOS\Informes%20por%20Cadena%202024\02.%20Informe%20VITIVINICULTURA\Informes%20por%20Cadena%20-%20Vitivinicultura%20Org&#225;nica%20-%20GRAFIC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O:\ORGANICOS\Informes%20por%20Cadena%202024\02.%20Informe%20VITIVINICULTURA\Informes%20por%20Cadena%20-%20Vitivinicultura%20Org&#225;nica%20-%20GRAFIC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O:\ORGANICOS\Informes%20por%20Cadena%202024\02.%20Informe%20VITIVINICULTURA\Informes%20por%20Cadena%20-%20Vitivinicultura%20Org&#225;nica%20-%20GRAFIC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O:\ORGANICOS\Informes%20por%20Cadena%202024\02.%20Informe%20VITIVINICULTURA\Informes%20por%20Cadena%20-%20Vitivinicultura%20Org&#225;nica%20-%20GRAFIC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O:\ORGANICOS\Informes%20por%20Cadena%202024\02.%20Informe%20VITIVINICULTURA\Informes%20por%20Cadena%20-%20Vitivinicultura%20Org&#225;nica%20-%20GRAFIC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100" b="1" dirty="0"/>
              <a:t>Evolución de la superficie mundial de vid orgánica (ha)</a:t>
            </a:r>
          </a:p>
        </c:rich>
      </c:tx>
      <c:layout>
        <c:manualLayout>
          <c:xMode val="edge"/>
          <c:yMode val="edge"/>
          <c:x val="0.12830266410909474"/>
          <c:y val="2.6477271937566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5512270341207349"/>
          <c:y val="0.16245370370370371"/>
          <c:w val="0.81432174103237098"/>
          <c:h val="0.7208876494604841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INTERNACIONAL!$L$28:$L$40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INTERNACIONAL!$M$28:$M$40</c:f>
              <c:numCache>
                <c:formatCode>#,##0.00</c:formatCode>
                <c:ptCount val="13"/>
                <c:pt idx="0">
                  <c:v>218152.89</c:v>
                </c:pt>
                <c:pt idx="1">
                  <c:v>268508.83</c:v>
                </c:pt>
                <c:pt idx="2">
                  <c:v>288506.15999999997</c:v>
                </c:pt>
                <c:pt idx="3">
                  <c:v>316377.40999999997</c:v>
                </c:pt>
                <c:pt idx="4">
                  <c:v>315962.84999999998</c:v>
                </c:pt>
                <c:pt idx="5">
                  <c:v>336504.15</c:v>
                </c:pt>
                <c:pt idx="6">
                  <c:v>385037.62</c:v>
                </c:pt>
                <c:pt idx="7">
                  <c:v>403057.59</c:v>
                </c:pt>
                <c:pt idx="8">
                  <c:v>422747.33</c:v>
                </c:pt>
                <c:pt idx="9">
                  <c:v>467759.78</c:v>
                </c:pt>
                <c:pt idx="10">
                  <c:v>506440.12</c:v>
                </c:pt>
                <c:pt idx="11">
                  <c:v>543922.28</c:v>
                </c:pt>
                <c:pt idx="12">
                  <c:v>561788.71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544560"/>
        <c:axId val="265545120"/>
      </c:lineChart>
      <c:catAx>
        <c:axId val="26554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5545120"/>
        <c:crosses val="autoZero"/>
        <c:auto val="1"/>
        <c:lblAlgn val="ctr"/>
        <c:lblOffset val="100"/>
        <c:noMultiLvlLbl val="0"/>
      </c:catAx>
      <c:valAx>
        <c:axId val="26554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554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AR" sz="1100" b="1" i="0" u="none" strike="noStrike" kern="1200" cap="all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AR" sz="1100" b="1" i="0" u="none" strike="noStrike" kern="1200" cap="none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Distribución Superficie de vid orgánica </a:t>
            </a:r>
            <a:r>
              <a:rPr lang="es-AR" sz="1100" b="1" i="0" u="none" strike="noStrike" kern="1200" cap="none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mundial 2022 </a:t>
            </a:r>
            <a:r>
              <a:rPr lang="es-AR" sz="11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(%)</a:t>
            </a:r>
          </a:p>
        </c:rich>
      </c:tx>
      <c:layout>
        <c:manualLayout>
          <c:xMode val="edge"/>
          <c:yMode val="edge"/>
          <c:x val="0.12965593129684061"/>
          <c:y val="5.092592592592592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3521009758116124E-2"/>
          <c:y val="0.19236220472440946"/>
          <c:w val="0.45958267716535434"/>
          <c:h val="0.7659711286089239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</c:dPt>
          <c:cat>
            <c:strRef>
              <c:f>INTERNACIONAL!$A$28:$A$33</c:f>
              <c:strCache>
                <c:ptCount val="6"/>
                <c:pt idx="0">
                  <c:v>Europa (87% - 490,834ha)</c:v>
                </c:pt>
                <c:pt idx="1">
                  <c:v>LATAM (4% - 20,833ha)</c:v>
                </c:pt>
                <c:pt idx="2">
                  <c:v>Asia (3% - 19,651ha)</c:v>
                </c:pt>
                <c:pt idx="3">
                  <c:v>Norteamérica (3% - 18,535ha)</c:v>
                </c:pt>
                <c:pt idx="4">
                  <c:v>África (1% - 6,151ha)</c:v>
                </c:pt>
                <c:pt idx="5">
                  <c:v>Oceanía (1% - 5,783ha)</c:v>
                </c:pt>
              </c:strCache>
            </c:strRef>
          </c:cat>
          <c:val>
            <c:numRef>
              <c:f>INTERNACIONAL!$C$28:$C$33</c:f>
              <c:numCache>
                <c:formatCode>0%</c:formatCode>
                <c:ptCount val="6"/>
                <c:pt idx="0">
                  <c:v>0.87370124264178417</c:v>
                </c:pt>
                <c:pt idx="1">
                  <c:v>3.7083449777228737E-2</c:v>
                </c:pt>
                <c:pt idx="2">
                  <c:v>3.4979449506663554E-2</c:v>
                </c:pt>
                <c:pt idx="3">
                  <c:v>3.2992931484708617E-2</c:v>
                </c:pt>
                <c:pt idx="4">
                  <c:v>1.0948989563660248E-2</c:v>
                </c:pt>
                <c:pt idx="5">
                  <c:v>1.0293937025954677E-2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290348720875659"/>
          <c:y val="0.24779928550597841"/>
          <c:w val="0.40291383528554497"/>
          <c:h val="0.65960812190142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AR" sz="1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AR" sz="1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OPERADORES DE LA CADENA </a:t>
            </a:r>
            <a:r>
              <a:rPr lang="es-AR" sz="1000" b="1" i="0" u="none" strike="noStrike" baseline="0">
                <a:effectLst/>
              </a:rPr>
              <a:t>VITIVINÍCOLA ORGÁNICA </a:t>
            </a:r>
            <a:r>
              <a:rPr lang="es-AR" sz="1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- POR TIPO</a:t>
            </a:r>
          </a:p>
        </c:rich>
      </c:tx>
      <c:layout>
        <c:manualLayout>
          <c:xMode val="edge"/>
          <c:yMode val="edge"/>
          <c:x val="0.10624832853696763"/>
          <c:y val="4.6791184877721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AR" sz="10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5.9704257561354862E-2"/>
          <c:y val="0.13178716196029333"/>
          <c:w val="0.92175511345105532"/>
          <c:h val="0.690484456712596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'1. OPERADORES'!$A$5</c:f>
              <c:strCache>
                <c:ptCount val="1"/>
                <c:pt idx="0">
                  <c:v>Primarios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 OPERADORES'!$B$4:$O$4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'1. OPERADORES'!$B$5:$O$5</c:f>
              <c:numCache>
                <c:formatCode>General</c:formatCode>
                <c:ptCount val="14"/>
                <c:pt idx="0">
                  <c:v>110</c:v>
                </c:pt>
                <c:pt idx="1">
                  <c:v>152</c:v>
                </c:pt>
                <c:pt idx="2">
                  <c:v>127</c:v>
                </c:pt>
                <c:pt idx="3">
                  <c:v>107</c:v>
                </c:pt>
                <c:pt idx="4">
                  <c:v>126</c:v>
                </c:pt>
                <c:pt idx="5">
                  <c:v>155</c:v>
                </c:pt>
                <c:pt idx="6">
                  <c:v>170</c:v>
                </c:pt>
                <c:pt idx="7">
                  <c:v>190</c:v>
                </c:pt>
                <c:pt idx="8">
                  <c:v>211</c:v>
                </c:pt>
                <c:pt idx="9">
                  <c:v>223</c:v>
                </c:pt>
                <c:pt idx="10">
                  <c:v>247</c:v>
                </c:pt>
                <c:pt idx="11">
                  <c:v>294</c:v>
                </c:pt>
                <c:pt idx="12">
                  <c:v>345</c:v>
                </c:pt>
                <c:pt idx="13">
                  <c:v>366</c:v>
                </c:pt>
              </c:numCache>
            </c:numRef>
          </c:val>
        </c:ser>
        <c:ser>
          <c:idx val="1"/>
          <c:order val="1"/>
          <c:tx>
            <c:strRef>
              <c:f>'1. OPERADORES'!$A$6</c:f>
              <c:strCache>
                <c:ptCount val="1"/>
                <c:pt idx="0">
                  <c:v>Elaboradores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 OPERADORES'!$B$4:$O$4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'1. OPERADORES'!$B$6:$O$6</c:f>
              <c:numCache>
                <c:formatCode>General</c:formatCode>
                <c:ptCount val="14"/>
                <c:pt idx="0">
                  <c:v>66</c:v>
                </c:pt>
                <c:pt idx="1">
                  <c:v>62</c:v>
                </c:pt>
                <c:pt idx="2">
                  <c:v>61</c:v>
                </c:pt>
                <c:pt idx="3">
                  <c:v>61</c:v>
                </c:pt>
                <c:pt idx="4">
                  <c:v>62</c:v>
                </c:pt>
                <c:pt idx="5">
                  <c:v>60</c:v>
                </c:pt>
                <c:pt idx="6">
                  <c:v>60</c:v>
                </c:pt>
                <c:pt idx="7">
                  <c:v>66</c:v>
                </c:pt>
                <c:pt idx="8">
                  <c:v>75</c:v>
                </c:pt>
                <c:pt idx="9">
                  <c:v>80</c:v>
                </c:pt>
                <c:pt idx="10">
                  <c:v>81</c:v>
                </c:pt>
                <c:pt idx="11">
                  <c:v>102</c:v>
                </c:pt>
                <c:pt idx="12">
                  <c:v>113</c:v>
                </c:pt>
                <c:pt idx="13">
                  <c:v>139</c:v>
                </c:pt>
              </c:numCache>
            </c:numRef>
          </c:val>
        </c:ser>
        <c:ser>
          <c:idx val="2"/>
          <c:order val="2"/>
          <c:tx>
            <c:strRef>
              <c:f>'1. OPERADORES'!$A$7</c:f>
              <c:strCache>
                <c:ptCount val="1"/>
                <c:pt idx="0">
                  <c:v>Comercializadores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0400007630911194E-18"/>
                  <c:y val="-1.812004314567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8120043145677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5100035954731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160003052364478E-17"/>
                  <c:y val="-1.8120043145677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1.2080028763785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2320006104728956E-17"/>
                  <c:y val="-1.812004314567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9723865877711308E-3"/>
                  <c:y val="-1.812004314567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2.1140050336623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9.0600215728387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1.8120043145677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2.1140050336623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-1.8120043145677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-1.812004314567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663776892114872E-16"/>
                  <c:y val="-2.8236850479484512E-2"/>
                </c:manualLayout>
              </c:layout>
              <c:tx>
                <c:rich>
                  <a:bodyPr/>
                  <a:lstStyle/>
                  <a:p>
                    <a:fld id="{5613DF47-F293-4DF4-A6AF-40856B6AF305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 OPERADORES'!$B$4:$O$4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'1. OPERADORES'!$B$7:$O$7</c:f>
              <c:numCache>
                <c:formatCode>General</c:formatCode>
                <c:ptCount val="14"/>
                <c:pt idx="0">
                  <c:v>11</c:v>
                </c:pt>
                <c:pt idx="1">
                  <c:v>8</c:v>
                </c:pt>
                <c:pt idx="2">
                  <c:v>1</c:v>
                </c:pt>
                <c:pt idx="3">
                  <c:v>4</c:v>
                </c:pt>
                <c:pt idx="4">
                  <c:v>7</c:v>
                </c:pt>
                <c:pt idx="5">
                  <c:v>7</c:v>
                </c:pt>
                <c:pt idx="6">
                  <c:v>4</c:v>
                </c:pt>
                <c:pt idx="7">
                  <c:v>6</c:v>
                </c:pt>
                <c:pt idx="8">
                  <c:v>4</c:v>
                </c:pt>
                <c:pt idx="9">
                  <c:v>7</c:v>
                </c:pt>
                <c:pt idx="10">
                  <c:v>8</c:v>
                </c:pt>
                <c:pt idx="11">
                  <c:v>14</c:v>
                </c:pt>
                <c:pt idx="12">
                  <c:v>17</c:v>
                </c:pt>
                <c:pt idx="1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7674144"/>
        <c:axId val="267674704"/>
      </c:barChart>
      <c:catAx>
        <c:axId val="26767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7674704"/>
        <c:crosses val="autoZero"/>
        <c:auto val="1"/>
        <c:lblAlgn val="ctr"/>
        <c:lblOffset val="100"/>
        <c:noMultiLvlLbl val="0"/>
      </c:catAx>
      <c:valAx>
        <c:axId val="26767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767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701805814270691"/>
          <c:y val="0.89781956485790559"/>
          <c:w val="0.52596370506790269"/>
          <c:h val="5.6295553112932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000" b="1" dirty="0"/>
              <a:t>OPERADORES DE LA CADENA VITIVINÍCOLA ORGÁNICA</a:t>
            </a:r>
            <a:r>
              <a:rPr lang="es-AR" sz="1000" b="1" baseline="0" dirty="0"/>
              <a:t> </a:t>
            </a:r>
            <a:r>
              <a:rPr lang="es-AR" sz="1000" b="1" dirty="0"/>
              <a:t>- TOTALES</a:t>
            </a:r>
          </a:p>
        </c:rich>
      </c:tx>
      <c:layout>
        <c:manualLayout>
          <c:xMode val="edge"/>
          <c:yMode val="edge"/>
          <c:x val="0.13602394250579303"/>
          <c:y val="4.59488724918040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7.1456376957517387E-2"/>
          <c:y val="0.14404679446099836"/>
          <c:w val="0.88372573104622376"/>
          <c:h val="0.74335919936002093"/>
        </c:manualLayout>
      </c:layout>
      <c:lineChart>
        <c:grouping val="standard"/>
        <c:varyColors val="0"/>
        <c:ser>
          <c:idx val="1"/>
          <c:order val="0"/>
          <c:tx>
            <c:strRef>
              <c:f>'1. OPERADORES'!$A$8</c:f>
              <c:strCache>
                <c:ptCount val="1"/>
                <c:pt idx="0">
                  <c:v>TOTALES</c:v>
                </c:pt>
              </c:strCache>
            </c:strRef>
          </c:tx>
          <c:spPr>
            <a:ln w="28575" cap="rnd">
              <a:solidFill>
                <a:schemeClr val="accent3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'1. OPERADORES'!$B$4:$O$4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'1. OPERADORES'!$B$8:$O$8</c:f>
              <c:numCache>
                <c:formatCode>General</c:formatCode>
                <c:ptCount val="14"/>
                <c:pt idx="0">
                  <c:v>187</c:v>
                </c:pt>
                <c:pt idx="1">
                  <c:v>222</c:v>
                </c:pt>
                <c:pt idx="2">
                  <c:v>189</c:v>
                </c:pt>
                <c:pt idx="3">
                  <c:v>172</c:v>
                </c:pt>
                <c:pt idx="4">
                  <c:v>195</c:v>
                </c:pt>
                <c:pt idx="5">
                  <c:v>222</c:v>
                </c:pt>
                <c:pt idx="6">
                  <c:v>234</c:v>
                </c:pt>
                <c:pt idx="7">
                  <c:v>262</c:v>
                </c:pt>
                <c:pt idx="8">
                  <c:v>290</c:v>
                </c:pt>
                <c:pt idx="9">
                  <c:v>310</c:v>
                </c:pt>
                <c:pt idx="10">
                  <c:v>336</c:v>
                </c:pt>
                <c:pt idx="11">
                  <c:v>410</c:v>
                </c:pt>
                <c:pt idx="12">
                  <c:v>475</c:v>
                </c:pt>
                <c:pt idx="13">
                  <c:v>524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'1. OPERADORES'!$A$8</c:f>
              <c:strCache>
                <c:ptCount val="1"/>
                <c:pt idx="0">
                  <c:v>TOTALES</c:v>
                </c:pt>
              </c:strCache>
            </c:strRef>
          </c:tx>
          <c:spPr>
            <a:ln w="28575" cap="rnd">
              <a:solidFill>
                <a:schemeClr val="accent3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 OPERADORES'!$B$4:$O$4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'1. OPERADORES'!$B$8:$O$8</c:f>
              <c:numCache>
                <c:formatCode>General</c:formatCode>
                <c:ptCount val="14"/>
                <c:pt idx="0">
                  <c:v>187</c:v>
                </c:pt>
                <c:pt idx="1">
                  <c:v>222</c:v>
                </c:pt>
                <c:pt idx="2">
                  <c:v>189</c:v>
                </c:pt>
                <c:pt idx="3">
                  <c:v>172</c:v>
                </c:pt>
                <c:pt idx="4">
                  <c:v>195</c:v>
                </c:pt>
                <c:pt idx="5">
                  <c:v>222</c:v>
                </c:pt>
                <c:pt idx="6">
                  <c:v>234</c:v>
                </c:pt>
                <c:pt idx="7">
                  <c:v>262</c:v>
                </c:pt>
                <c:pt idx="8">
                  <c:v>290</c:v>
                </c:pt>
                <c:pt idx="9">
                  <c:v>310</c:v>
                </c:pt>
                <c:pt idx="10">
                  <c:v>336</c:v>
                </c:pt>
                <c:pt idx="11">
                  <c:v>410</c:v>
                </c:pt>
                <c:pt idx="12">
                  <c:v>475</c:v>
                </c:pt>
                <c:pt idx="13">
                  <c:v>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7677504"/>
        <c:axId val="267678064"/>
      </c:lineChart>
      <c:catAx>
        <c:axId val="267677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7678064"/>
        <c:crosses val="autoZero"/>
        <c:auto val="1"/>
        <c:lblAlgn val="ctr"/>
        <c:lblOffset val="100"/>
        <c:noMultiLvlLbl val="0"/>
      </c:catAx>
      <c:valAx>
        <c:axId val="26767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767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="1"/>
              <a:t>Relación</a:t>
            </a:r>
            <a:r>
              <a:rPr lang="es-AR" b="1" baseline="0"/>
              <a:t> bodegas orgánicas sobre total bodegas del país</a:t>
            </a:r>
            <a:endParaRPr lang="es-AR" b="1"/>
          </a:p>
        </c:rich>
      </c:tx>
      <c:layout>
        <c:manualLayout>
          <c:xMode val="edge"/>
          <c:yMode val="edge"/>
          <c:x val="0.17190822015674048"/>
          <c:y val="5.0159016670389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8.2734787922502051E-2"/>
          <c:y val="0.15382051281378292"/>
          <c:w val="0.85169944757153837"/>
          <c:h val="0.69569679224538838"/>
        </c:manualLayout>
      </c:layout>
      <c:lineChart>
        <c:grouping val="standard"/>
        <c:varyColors val="0"/>
        <c:ser>
          <c:idx val="1"/>
          <c:order val="0"/>
          <c:tx>
            <c:strRef>
              <c:f>'1. OPERADORES'!$A$35</c:f>
              <c:strCache>
                <c:ptCount val="1"/>
                <c:pt idx="0">
                  <c:v>Orgánicas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427480916030534E-2"/>
                  <c:y val="-3.0000007874017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498727735368976E-2"/>
                  <c:y val="-2.6666673665793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534351145038167E-2"/>
                  <c:y val="-3.0000007874017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463104325699746E-2"/>
                  <c:y val="-2.0000005249345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498727735368958E-2"/>
                  <c:y val="-2.6666673665793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534351145038167E-2"/>
                  <c:y val="-2.3333339457569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6463104325699819E-2"/>
                  <c:y val="-3.0000007874017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442748091603061E-2"/>
                  <c:y val="-3.0000007874017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442748091603061E-2"/>
                  <c:y val="-3.0000007874017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8498727735368958E-2"/>
                  <c:y val="-2.3333339457569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8498727735369107E-2"/>
                  <c:y val="-3.6666676290466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4605597964376587E-2"/>
                  <c:y val="-3.0000007874017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0534351145038167E-2"/>
                  <c:y val="-5.0000013123363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5.08905852417302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3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 OPERADORES'!$B$34:$O$34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'1. OPERADORES'!$B$35:$O$35</c:f>
              <c:numCache>
                <c:formatCode>General</c:formatCode>
                <c:ptCount val="14"/>
                <c:pt idx="0">
                  <c:v>66</c:v>
                </c:pt>
                <c:pt idx="1">
                  <c:v>62</c:v>
                </c:pt>
                <c:pt idx="2">
                  <c:v>61</c:v>
                </c:pt>
                <c:pt idx="3">
                  <c:v>61</c:v>
                </c:pt>
                <c:pt idx="4">
                  <c:v>62</c:v>
                </c:pt>
                <c:pt idx="5">
                  <c:v>60</c:v>
                </c:pt>
                <c:pt idx="6">
                  <c:v>60</c:v>
                </c:pt>
                <c:pt idx="7">
                  <c:v>66</c:v>
                </c:pt>
                <c:pt idx="8">
                  <c:v>75</c:v>
                </c:pt>
                <c:pt idx="9">
                  <c:v>80</c:v>
                </c:pt>
                <c:pt idx="10">
                  <c:v>81</c:v>
                </c:pt>
                <c:pt idx="11">
                  <c:v>102</c:v>
                </c:pt>
                <c:pt idx="12">
                  <c:v>113</c:v>
                </c:pt>
                <c:pt idx="13">
                  <c:v>139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558368"/>
        <c:axId val="268558928"/>
      </c:lineChart>
      <c:lineChart>
        <c:grouping val="standard"/>
        <c:varyColors val="0"/>
        <c:ser>
          <c:idx val="0"/>
          <c:order val="1"/>
          <c:tx>
            <c:strRef>
              <c:f>'1. OPERADORES'!$A$37</c:f>
              <c:strCache>
                <c:ptCount val="1"/>
                <c:pt idx="0">
                  <c:v>% Orgánicas / Total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669451623890526E-2"/>
                  <c:y val="2.926378720834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88072769529765E-2"/>
                  <c:y val="3.0155650959488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483901344393017E-2"/>
                  <c:y val="2.9844364788547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751096952575581E-2"/>
                  <c:y val="2.5116542025339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14545891687207E-2"/>
                  <c:y val="2.4883471098023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0751096952575581E-2"/>
                  <c:y val="3.0969561934268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145458916872035E-2"/>
                  <c:y val="2.4883471098023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260860331389874E-2"/>
                  <c:y val="3.5116544650011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4644226723568025E-2"/>
                  <c:y val="3.259712141656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9949510128027887E-2"/>
                  <c:y val="3.5116544650011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4542314335060616E-2"/>
                  <c:y val="2.9030581055733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0840175512412093E-2"/>
                  <c:y val="3.926378983301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7303319909438802E-2"/>
                  <c:y val="4.178321306646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314299453026387E-2"/>
                  <c:y val="5.251943635680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 OPERADORES'!$B$34:$O$34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'1. OPERADORES'!$B$37:$O$37</c:f>
              <c:numCache>
                <c:formatCode>0.0%</c:formatCode>
                <c:ptCount val="14"/>
                <c:pt idx="0">
                  <c:v>4.9624060150375938E-2</c:v>
                </c:pt>
                <c:pt idx="1">
                  <c:v>4.6268656716417909E-2</c:v>
                </c:pt>
                <c:pt idx="2">
                  <c:v>4.6247156937073541E-2</c:v>
                </c:pt>
                <c:pt idx="3">
                  <c:v>4.7213622291021669E-2</c:v>
                </c:pt>
                <c:pt idx="4">
                  <c:v>4.8286604361370715E-2</c:v>
                </c:pt>
                <c:pt idx="5">
                  <c:v>4.691164972634871E-2</c:v>
                </c:pt>
                <c:pt idx="6">
                  <c:v>4.6765393608729541E-2</c:v>
                </c:pt>
                <c:pt idx="7">
                  <c:v>5.3614947197400488E-2</c:v>
                </c:pt>
                <c:pt idx="8">
                  <c:v>6.2086092715231786E-2</c:v>
                </c:pt>
                <c:pt idx="9">
                  <c:v>6.672226855713094E-2</c:v>
                </c:pt>
                <c:pt idx="10">
                  <c:v>6.6393442622950813E-2</c:v>
                </c:pt>
                <c:pt idx="11">
                  <c:v>8.1796311146752204E-2</c:v>
                </c:pt>
                <c:pt idx="12">
                  <c:v>9.1720779220779217E-2</c:v>
                </c:pt>
                <c:pt idx="13">
                  <c:v>0.11200644641418211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560048"/>
        <c:axId val="268559488"/>
      </c:lineChart>
      <c:catAx>
        <c:axId val="268558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8558928"/>
        <c:crosses val="autoZero"/>
        <c:auto val="1"/>
        <c:lblAlgn val="ctr"/>
        <c:lblOffset val="100"/>
        <c:noMultiLvlLbl val="0"/>
      </c:catAx>
      <c:valAx>
        <c:axId val="268558928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8558368"/>
        <c:crosses val="autoZero"/>
        <c:crossBetween val="between"/>
        <c:majorUnit val="20"/>
      </c:valAx>
      <c:valAx>
        <c:axId val="26855948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8560048"/>
        <c:crosses val="max"/>
        <c:crossBetween val="between"/>
      </c:valAx>
      <c:catAx>
        <c:axId val="268560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8559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200" b="1" dirty="0"/>
              <a:t>EXPORTACIÓN </a:t>
            </a:r>
            <a:r>
              <a:rPr lang="es-AR" sz="1200" b="1" dirty="0" smtClean="0"/>
              <a:t>ORGÁNICA </a:t>
            </a:r>
            <a:r>
              <a:rPr lang="es-AR" sz="1200" b="1" dirty="0"/>
              <a:t>2010-2022 (</a:t>
            </a:r>
            <a:r>
              <a:rPr lang="es-AR" sz="1200" b="1" dirty="0" err="1"/>
              <a:t>tn</a:t>
            </a:r>
            <a:r>
              <a:rPr lang="es-AR" sz="1200" b="1" dirty="0"/>
              <a:t>)</a:t>
            </a:r>
          </a:p>
        </c:rich>
      </c:tx>
      <c:layout>
        <c:manualLayout>
          <c:xMode val="edge"/>
          <c:yMode val="edge"/>
          <c:x val="0.24555764183323242"/>
          <c:y val="2.48061894372510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0153227323977707"/>
          <c:y val="0.13637052724024246"/>
          <c:w val="0.87495984107775837"/>
          <c:h val="0.710806357179533"/>
        </c:manualLayout>
      </c:layout>
      <c:lineChart>
        <c:grouping val="standard"/>
        <c:varyColors val="0"/>
        <c:ser>
          <c:idx val="0"/>
          <c:order val="0"/>
          <c:tx>
            <c:v>Vino</c:v>
          </c:tx>
          <c:spPr>
            <a:ln w="28575" cap="rnd">
              <a:solidFill>
                <a:schemeClr val="accent3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shade val="76000"/>
                </a:schemeClr>
              </a:solidFill>
              <a:ln w="9525">
                <a:solidFill>
                  <a:schemeClr val="accent3">
                    <a:shade val="76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6.8002441662472296E-2"/>
                  <c:y val="-3.31950159266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8002441662472338E-2"/>
                  <c:y val="-3.31950159266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5573783031669705E-2"/>
                  <c:y val="-3.31950159266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3430489877656799E-2"/>
                  <c:y val="-3.6883351029597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1001831246854305E-2"/>
                  <c:y val="-4.4260021235516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6144513985249144E-2"/>
                  <c:y val="2.5818345720718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0716465770064634E-2"/>
                  <c:y val="-3.6883351029597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2859758924077547E-2"/>
                  <c:y val="-2.9506680823677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828780713926205E-2"/>
                  <c:y val="-3.3195015926637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8573172616051638E-2"/>
                  <c:y val="-3.31950159266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1857927677223415E-2"/>
                  <c:y val="3.319501592663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MERCADOS!$B$6:$O$6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MERCADOS!$B$7:$O$7</c:f>
              <c:numCache>
                <c:formatCode>#,##0</c:formatCode>
                <c:ptCount val="14"/>
                <c:pt idx="0">
                  <c:v>4999.7669999999998</c:v>
                </c:pt>
                <c:pt idx="1">
                  <c:v>5967.1719999999996</c:v>
                </c:pt>
                <c:pt idx="2">
                  <c:v>5994.0540000000001</c:v>
                </c:pt>
                <c:pt idx="3">
                  <c:v>6707.4790000000003</c:v>
                </c:pt>
                <c:pt idx="4">
                  <c:v>10659.526</c:v>
                </c:pt>
                <c:pt idx="5">
                  <c:v>8561.9189999999999</c:v>
                </c:pt>
                <c:pt idx="6">
                  <c:v>9542.6669999999995</c:v>
                </c:pt>
                <c:pt idx="7">
                  <c:v>7699.9480000000003</c:v>
                </c:pt>
                <c:pt idx="8">
                  <c:v>4810.0780000000004</c:v>
                </c:pt>
                <c:pt idx="9">
                  <c:v>8438.7270000000008</c:v>
                </c:pt>
                <c:pt idx="10">
                  <c:v>10454.867</c:v>
                </c:pt>
                <c:pt idx="11">
                  <c:v>11123.419</c:v>
                </c:pt>
                <c:pt idx="12">
                  <c:v>11475.525</c:v>
                </c:pt>
                <c:pt idx="13">
                  <c:v>8496.39</c:v>
                </c:pt>
              </c:numCache>
            </c:numRef>
          </c:val>
          <c:smooth val="0"/>
        </c:ser>
        <c:ser>
          <c:idx val="1"/>
          <c:order val="1"/>
          <c:tx>
            <c:v>Mosto de Uva</c:v>
          </c:tx>
          <c:spPr>
            <a:ln w="28575" cap="rnd">
              <a:solidFill>
                <a:schemeClr val="accent3">
                  <a:tint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tint val="77000"/>
                </a:schemeClr>
              </a:solidFill>
              <a:ln w="9525">
                <a:solidFill>
                  <a:schemeClr val="accent3">
                    <a:tint val="77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287196723643893E-2"/>
                  <c:y val="-2.213001061775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429879462038725E-2"/>
                  <c:y val="-3.31950159266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371585535444656E-2"/>
                  <c:y val="-3.3195015926637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6144513985249054E-2"/>
                  <c:y val="-3.3195015926637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14390356963107E-2"/>
                  <c:y val="-3.688335102959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1001831246854396E-2"/>
                  <c:y val="-4.0571686132557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6429879462038815E-2"/>
                  <c:y val="-3.6883351029597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3430489877656979E-2"/>
                  <c:y val="-3.31950159266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371585535444647E-2"/>
                  <c:y val="-3.3195015926637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9429269046420831E-2"/>
                  <c:y val="-3.3195015926637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MERCADOS!$B$11:$O$11</c:f>
              <c:numCache>
                <c:formatCode>#,##0</c:formatCode>
                <c:ptCount val="14"/>
                <c:pt idx="0">
                  <c:v>753</c:v>
                </c:pt>
                <c:pt idx="1">
                  <c:v>150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963.98400000000004</c:v>
                </c:pt>
                <c:pt idx="7">
                  <c:v>1087.3630000000001</c:v>
                </c:pt>
                <c:pt idx="8">
                  <c:v>9.7650000000000006</c:v>
                </c:pt>
                <c:pt idx="9">
                  <c:v>1533.885</c:v>
                </c:pt>
                <c:pt idx="10">
                  <c:v>971.97199999999998</c:v>
                </c:pt>
                <c:pt idx="11">
                  <c:v>2390.828</c:v>
                </c:pt>
                <c:pt idx="12">
                  <c:v>1501.5350000000001</c:v>
                </c:pt>
                <c:pt idx="13">
                  <c:v>400.178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562848"/>
        <c:axId val="268563408"/>
      </c:lineChart>
      <c:catAx>
        <c:axId val="26856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8563408"/>
        <c:crosses val="autoZero"/>
        <c:auto val="0"/>
        <c:lblAlgn val="ctr"/>
        <c:lblOffset val="100"/>
        <c:noMultiLvlLbl val="0"/>
      </c:catAx>
      <c:valAx>
        <c:axId val="26856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856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AR" sz="12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AR" sz="12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Relación Exportaciónes Vino Orgánico/Total (%)</a:t>
            </a:r>
          </a:p>
        </c:rich>
      </c:tx>
      <c:layout>
        <c:manualLayout>
          <c:xMode val="edge"/>
          <c:yMode val="edge"/>
          <c:x val="0.2301099220851151"/>
          <c:y val="6.31365193442224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AR" sz="12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503712183923353"/>
          <c:y val="0.16203703703703703"/>
          <c:w val="0.81451243725380107"/>
          <c:h val="0.7259339457567803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33996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645637011063937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048038959014668E-2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048038959014688E-2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6096077918029731E-3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5645637011063868E-2"/>
                  <c:y val="-2.314814814814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5645637011064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0450440906965377E-2"/>
                  <c:y val="-2.314814814814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1621617531556676E-2"/>
                  <c:y val="-2.777777777777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3243235063113179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8048038959014647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3243235063113269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7.2072058438521968E-3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5.7657646750817575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6036029219261162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MERCADOS!$B$6:$O$6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MERCADOS!$B$9:$O$9</c:f>
              <c:numCache>
                <c:formatCode>0.00%</c:formatCode>
                <c:ptCount val="14"/>
                <c:pt idx="0">
                  <c:v>2.1773997151828445E-2</c:v>
                </c:pt>
                <c:pt idx="1">
                  <c:v>2.7766040510169419E-2</c:v>
                </c:pt>
                <c:pt idx="2">
                  <c:v>1.6300991811504142E-2</c:v>
                </c:pt>
                <c:pt idx="3">
                  <c:v>2.123144003899697E-2</c:v>
                </c:pt>
                <c:pt idx="4">
                  <c:v>4.0694999179191942E-2</c:v>
                </c:pt>
                <c:pt idx="5">
                  <c:v>3.1784504072404907E-2</c:v>
                </c:pt>
                <c:pt idx="6">
                  <c:v>3.7094482863173607E-2</c:v>
                </c:pt>
                <c:pt idx="7">
                  <c:v>3.4439341622685395E-2</c:v>
                </c:pt>
                <c:pt idx="8">
                  <c:v>1.7494309895217695E-2</c:v>
                </c:pt>
                <c:pt idx="9">
                  <c:v>2.7633619207607599E-2</c:v>
                </c:pt>
                <c:pt idx="10">
                  <c:v>2.672621323980531E-2</c:v>
                </c:pt>
                <c:pt idx="11">
                  <c:v>3.4279274809395549E-2</c:v>
                </c:pt>
                <c:pt idx="12">
                  <c:v>4.3347870102103642E-2</c:v>
                </c:pt>
                <c:pt idx="13">
                  <c:v>4.3423368631940469E-2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565648"/>
        <c:axId val="268742416"/>
      </c:lineChart>
      <c:catAx>
        <c:axId val="26856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8742416"/>
        <c:crosses val="autoZero"/>
        <c:auto val="1"/>
        <c:lblAlgn val="ctr"/>
        <c:lblOffset val="100"/>
        <c:noMultiLvlLbl val="0"/>
      </c:catAx>
      <c:valAx>
        <c:axId val="26874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856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200" b="1" dirty="0"/>
              <a:t>Principales destinos de </a:t>
            </a:r>
            <a:r>
              <a:rPr lang="es-AR" sz="1200" b="1" dirty="0" smtClean="0"/>
              <a:t>exportación de</a:t>
            </a:r>
            <a:r>
              <a:rPr lang="es-AR" sz="1200" b="1" baseline="0" dirty="0" smtClean="0"/>
              <a:t> vino orgánico</a:t>
            </a:r>
            <a:r>
              <a:rPr lang="es-AR" sz="1200" b="1" dirty="0" smtClean="0"/>
              <a:t> </a:t>
            </a:r>
            <a:r>
              <a:rPr lang="es-AR" sz="1200" b="1" dirty="0"/>
              <a:t>(%)</a:t>
            </a:r>
          </a:p>
        </c:rich>
      </c:tx>
      <c:layout>
        <c:manualLayout>
          <c:xMode val="edge"/>
          <c:yMode val="edge"/>
          <c:x val="0.21735799638079548"/>
          <c:y val="5.6693444150912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1057536347282435E-2"/>
          <c:y val="0.12388569942128841"/>
          <c:w val="0.89613882534346145"/>
          <c:h val="0.735700189192328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MERCADOS!$A$20</c:f>
              <c:strCache>
                <c:ptCount val="1"/>
                <c:pt idx="0">
                  <c:v>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MERCADOS!$B$19:$O$19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MERCADOS!$B$20:$O$20</c:f>
              <c:numCache>
                <c:formatCode>#,##0</c:formatCode>
                <c:ptCount val="14"/>
                <c:pt idx="0">
                  <c:v>62.1</c:v>
                </c:pt>
                <c:pt idx="1">
                  <c:v>69.900000000000006</c:v>
                </c:pt>
                <c:pt idx="2">
                  <c:v>68.3</c:v>
                </c:pt>
                <c:pt idx="3">
                  <c:v>75.099999999999994</c:v>
                </c:pt>
                <c:pt idx="4">
                  <c:v>83.4</c:v>
                </c:pt>
                <c:pt idx="5">
                  <c:v>79.099999999999994</c:v>
                </c:pt>
                <c:pt idx="6">
                  <c:v>83.6</c:v>
                </c:pt>
                <c:pt idx="7">
                  <c:v>70.599999999999994</c:v>
                </c:pt>
                <c:pt idx="8">
                  <c:v>75.3</c:v>
                </c:pt>
                <c:pt idx="9">
                  <c:v>76</c:v>
                </c:pt>
                <c:pt idx="10">
                  <c:v>64</c:v>
                </c:pt>
                <c:pt idx="11">
                  <c:v>60</c:v>
                </c:pt>
                <c:pt idx="12">
                  <c:v>50</c:v>
                </c:pt>
                <c:pt idx="13">
                  <c:v>46</c:v>
                </c:pt>
              </c:numCache>
            </c:numRef>
          </c:val>
        </c:ser>
        <c:ser>
          <c:idx val="1"/>
          <c:order val="1"/>
          <c:tx>
            <c:strRef>
              <c:f>MERCADOS!$A$21</c:f>
              <c:strCache>
                <c:ptCount val="1"/>
                <c:pt idx="0">
                  <c:v>EEUU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MERCADOS!$B$19:$O$19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MERCADOS!$B$21:$O$21</c:f>
              <c:numCache>
                <c:formatCode>#,##0</c:formatCode>
                <c:ptCount val="14"/>
                <c:pt idx="0">
                  <c:v>16.100000000000001</c:v>
                </c:pt>
                <c:pt idx="1">
                  <c:v>12</c:v>
                </c:pt>
                <c:pt idx="2">
                  <c:v>10.4</c:v>
                </c:pt>
                <c:pt idx="3">
                  <c:v>8.6999999999999993</c:v>
                </c:pt>
                <c:pt idx="4">
                  <c:v>5.6</c:v>
                </c:pt>
                <c:pt idx="5">
                  <c:v>6.5</c:v>
                </c:pt>
                <c:pt idx="6">
                  <c:v>6</c:v>
                </c:pt>
                <c:pt idx="7">
                  <c:v>5.6</c:v>
                </c:pt>
                <c:pt idx="8">
                  <c:v>3.9</c:v>
                </c:pt>
                <c:pt idx="9">
                  <c:v>5</c:v>
                </c:pt>
                <c:pt idx="10">
                  <c:v>1</c:v>
                </c:pt>
                <c:pt idx="11">
                  <c:v>6</c:v>
                </c:pt>
                <c:pt idx="12">
                  <c:v>13</c:v>
                </c:pt>
                <c:pt idx="13">
                  <c:v>13</c:v>
                </c:pt>
              </c:numCache>
            </c:numRef>
          </c:val>
        </c:ser>
        <c:ser>
          <c:idx val="2"/>
          <c:order val="2"/>
          <c:tx>
            <c:strRef>
              <c:f>MERCADOS!$A$22</c:f>
              <c:strCache>
                <c:ptCount val="1"/>
                <c:pt idx="0">
                  <c:v>Reino Unido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MERCADOS!$B$19:$O$19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MERCADOS!$B$22:$O$22</c:f>
              <c:numCache>
                <c:formatCode>General</c:formatCode>
                <c:ptCount val="14"/>
                <c:pt idx="10" formatCode="#,##0">
                  <c:v>14</c:v>
                </c:pt>
                <c:pt idx="11" formatCode="#,##0">
                  <c:v>13</c:v>
                </c:pt>
                <c:pt idx="12" formatCode="#,##0">
                  <c:v>11</c:v>
                </c:pt>
                <c:pt idx="13" formatCode="#,##0">
                  <c:v>16</c:v>
                </c:pt>
              </c:numCache>
            </c:numRef>
          </c:val>
        </c:ser>
        <c:ser>
          <c:idx val="3"/>
          <c:order val="3"/>
          <c:tx>
            <c:strRef>
              <c:f>MERCADOS!$A$23</c:f>
              <c:strCache>
                <c:ptCount val="1"/>
                <c:pt idx="0">
                  <c:v>Suiza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MERCADOS!$B$19:$O$19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MERCADOS!$B$23:$O$23</c:f>
              <c:numCache>
                <c:formatCode>#,##0</c:formatCode>
                <c:ptCount val="14"/>
                <c:pt idx="0">
                  <c:v>3.3</c:v>
                </c:pt>
                <c:pt idx="1">
                  <c:v>2</c:v>
                </c:pt>
                <c:pt idx="2">
                  <c:v>4.7</c:v>
                </c:pt>
                <c:pt idx="3">
                  <c:v>3.4</c:v>
                </c:pt>
                <c:pt idx="4">
                  <c:v>2.9</c:v>
                </c:pt>
                <c:pt idx="5">
                  <c:v>3.6</c:v>
                </c:pt>
                <c:pt idx="6">
                  <c:v>1</c:v>
                </c:pt>
                <c:pt idx="7">
                  <c:v>3.3</c:v>
                </c:pt>
                <c:pt idx="8">
                  <c:v>2.7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5</c:v>
                </c:pt>
              </c:numCache>
            </c:numRef>
          </c:val>
        </c:ser>
        <c:ser>
          <c:idx val="4"/>
          <c:order val="4"/>
          <c:tx>
            <c:strRef>
              <c:f>MERCADOS!$A$24</c:f>
              <c:strCache>
                <c:ptCount val="1"/>
                <c:pt idx="0">
                  <c:v>Japón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MERCADOS!$B$19:$O$19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MERCADOS!$B$24:$O$24</c:f>
              <c:numCache>
                <c:formatCode>#,##0</c:formatCode>
                <c:ptCount val="14"/>
                <c:pt idx="0">
                  <c:v>5.6</c:v>
                </c:pt>
                <c:pt idx="1">
                  <c:v>3.2</c:v>
                </c:pt>
                <c:pt idx="2">
                  <c:v>3.6</c:v>
                </c:pt>
                <c:pt idx="3">
                  <c:v>3</c:v>
                </c:pt>
                <c:pt idx="4">
                  <c:v>1.9</c:v>
                </c:pt>
                <c:pt idx="5">
                  <c:v>2.2999999999999998</c:v>
                </c:pt>
                <c:pt idx="6">
                  <c:v>2.1</c:v>
                </c:pt>
                <c:pt idx="7">
                  <c:v>2.5</c:v>
                </c:pt>
                <c:pt idx="8">
                  <c:v>3.2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</c:ser>
        <c:ser>
          <c:idx val="5"/>
          <c:order val="5"/>
          <c:tx>
            <c:strRef>
              <c:f>MERCADOS!$A$25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MERCADOS!$B$19:$O$19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MERCADOS!$B$25:$O$25</c:f>
              <c:numCache>
                <c:formatCode>#,##0</c:formatCode>
                <c:ptCount val="14"/>
                <c:pt idx="0">
                  <c:v>12.9</c:v>
                </c:pt>
                <c:pt idx="1">
                  <c:v>12.9</c:v>
                </c:pt>
                <c:pt idx="2">
                  <c:v>13.1</c:v>
                </c:pt>
                <c:pt idx="3">
                  <c:v>9.8000000000000007</c:v>
                </c:pt>
                <c:pt idx="4">
                  <c:v>6.2</c:v>
                </c:pt>
                <c:pt idx="5">
                  <c:v>8.4</c:v>
                </c:pt>
                <c:pt idx="6">
                  <c:v>7.3</c:v>
                </c:pt>
                <c:pt idx="7">
                  <c:v>17.600000000000001</c:v>
                </c:pt>
                <c:pt idx="8">
                  <c:v>14.9</c:v>
                </c:pt>
                <c:pt idx="9">
                  <c:v>13</c:v>
                </c:pt>
                <c:pt idx="10">
                  <c:v>16</c:v>
                </c:pt>
                <c:pt idx="11">
                  <c:v>16</c:v>
                </c:pt>
                <c:pt idx="12">
                  <c:v>21</c:v>
                </c:pt>
                <c:pt idx="1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8747456"/>
        <c:axId val="268748016"/>
        <c:extLst/>
      </c:barChart>
      <c:catAx>
        <c:axId val="26874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8748016"/>
        <c:crosses val="autoZero"/>
        <c:auto val="1"/>
        <c:lblAlgn val="ctr"/>
        <c:lblOffset val="100"/>
        <c:noMultiLvlLbl val="0"/>
      </c:catAx>
      <c:valAx>
        <c:axId val="2687480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874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200" b="1"/>
              <a:t>MERCADO INTERNO DE VINO</a:t>
            </a:r>
            <a:r>
              <a:rPr lang="es-AR" sz="1200" b="1" baseline="0"/>
              <a:t> </a:t>
            </a:r>
            <a:r>
              <a:rPr lang="es-AR" sz="1200" b="1"/>
              <a:t>(tn)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7.5099139034131068E-2"/>
          <c:y val="0.11708800172799465"/>
          <c:w val="0.90360227797568871"/>
          <c:h val="0.8067815063117077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850746268656716E-2"/>
                  <c:y val="-2.858600867612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850746268656716E-2"/>
                  <c:y val="-3.675343972644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9800995024875711E-2"/>
                  <c:y val="-4.4920870776770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7313432835820892E-2"/>
                  <c:y val="-3.266972420128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9850746268656806E-2"/>
                  <c:y val="-2.858600867612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2189054726368161E-2"/>
                  <c:y val="-2.8586008676127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6.4676616915422883E-2"/>
                  <c:y val="1.87168132720971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MERCADOS!$B$29:$O$29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MERCADOS!$B$31:$O$31</c:f>
              <c:numCache>
                <c:formatCode>#,##0</c:formatCode>
                <c:ptCount val="14"/>
                <c:pt idx="0" formatCode="0">
                  <c:v>0</c:v>
                </c:pt>
                <c:pt idx="1">
                  <c:v>0</c:v>
                </c:pt>
                <c:pt idx="2">
                  <c:v>0</c:v>
                </c:pt>
                <c:pt idx="3" formatCode="0">
                  <c:v>244.251</c:v>
                </c:pt>
                <c:pt idx="4" formatCode="0">
                  <c:v>0</c:v>
                </c:pt>
                <c:pt idx="5" formatCode="0">
                  <c:v>0</c:v>
                </c:pt>
                <c:pt idx="6" formatCode="0">
                  <c:v>4.4279999999999999</c:v>
                </c:pt>
                <c:pt idx="7" formatCode="0">
                  <c:v>0</c:v>
                </c:pt>
                <c:pt idx="8" formatCode="0">
                  <c:v>2.97</c:v>
                </c:pt>
                <c:pt idx="9" formatCode="0">
                  <c:v>161.52199999999999</c:v>
                </c:pt>
                <c:pt idx="10" formatCode="0">
                  <c:v>167.125</c:v>
                </c:pt>
                <c:pt idx="11" formatCode="0">
                  <c:v>42.387</c:v>
                </c:pt>
                <c:pt idx="12" formatCode="0">
                  <c:v>113.754</c:v>
                </c:pt>
                <c:pt idx="13" formatCode="0">
                  <c:v>1520.626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906784"/>
        <c:axId val="268907344"/>
      </c:lineChart>
      <c:catAx>
        <c:axId val="26890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8907344"/>
        <c:crosses val="autoZero"/>
        <c:auto val="1"/>
        <c:lblAlgn val="ctr"/>
        <c:lblOffset val="100"/>
        <c:noMultiLvlLbl val="0"/>
      </c:catAx>
      <c:valAx>
        <c:axId val="26890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890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6930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3948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2abfd72b0f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2abfd72b0f6_0_3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g2abfd72b0f6_0_36:notes"/>
          <p:cNvSpPr txBox="1">
            <a:spLocks noGrp="1"/>
          </p:cNvSpPr>
          <p:nvPr>
            <p:ph type="sldNum" idx="12"/>
          </p:nvPr>
        </p:nvSpPr>
        <p:spPr>
          <a:xfrm>
            <a:off x="3884613" y="9428584"/>
            <a:ext cx="29718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912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841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5599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75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235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907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6254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060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590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CON" type="blank">
  <p:cSld name="BLANK">
    <p:bg>
      <p:bgPr>
        <a:solidFill>
          <a:srgbClr val="090A1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984450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4965192" y="1709928"/>
            <a:ext cx="67299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868680" y="3429000"/>
            <a:ext cx="3099816" cy="206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>
            <a:spLocks noGrp="1"/>
          </p:cNvSpPr>
          <p:nvPr>
            <p:ph type="pic" idx="2"/>
          </p:nvPr>
        </p:nvSpPr>
        <p:spPr>
          <a:xfrm>
            <a:off x="4965192" y="1161288"/>
            <a:ext cx="6729984" cy="4645152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868680" y="3438144"/>
            <a:ext cx="309981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CON 2">
  <p:cSld name="BLANK_2">
    <p:bg>
      <p:bgPr>
        <a:solidFill>
          <a:srgbClr val="090A13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984450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-136350" y="-68825"/>
            <a:ext cx="2890200" cy="7065600"/>
          </a:xfrm>
          <a:prstGeom prst="rect">
            <a:avLst/>
          </a:prstGeom>
          <a:solidFill>
            <a:srgbClr val="282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CON 1">
  <p:cSld name="BLANK_1">
    <p:bg>
      <p:bgPr>
        <a:solidFill>
          <a:srgbClr val="282A4E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venir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6345936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1115568" y="3203688"/>
            <a:ext cx="4937760" cy="296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3"/>
          </p:nvPr>
        </p:nvSpPr>
        <p:spPr>
          <a:xfrm>
            <a:off x="6345936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4"/>
          </p:nvPr>
        </p:nvSpPr>
        <p:spPr>
          <a:xfrm>
            <a:off x="6345936" y="3203687"/>
            <a:ext cx="4937760" cy="296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hyperlink" Target="https://statistics.fibl.org/visualisation/key-indicators-on-organic-agriculture.html" TargetMode="External"/><Relationship Id="rId10" Type="http://schemas.openxmlformats.org/officeDocument/2006/relationships/image" Target="../media/image3.emf"/><Relationship Id="rId4" Type="http://schemas.openxmlformats.org/officeDocument/2006/relationships/image" Target="../media/image4.png"/><Relationship Id="rId9" Type="http://schemas.openxmlformats.org/officeDocument/2006/relationships/package" Target="../embeddings/Hoja_de_c_lculo_de_Microsoft_Excel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https://statistics.fibl.org/visualisation/key-indicators-on-organic-agricultur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 flipH="1">
            <a:off x="0" y="0"/>
            <a:ext cx="9795850" cy="6858000"/>
          </a:xfrm>
          <a:prstGeom prst="rect">
            <a:avLst/>
          </a:prstGeom>
          <a:solidFill>
            <a:srgbClr val="282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1;p17"/>
          <p:cNvSpPr txBox="1"/>
          <p:nvPr/>
        </p:nvSpPr>
        <p:spPr>
          <a:xfrm>
            <a:off x="1" y="1557535"/>
            <a:ext cx="9795850" cy="322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s-AR" sz="4000" i="0" u="none" strike="noStrike" cap="none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Evolución de la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lang="es-AR" sz="2400" b="1" i="0" u="none" strike="noStrike" cap="none" dirty="0" smtClean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s-AR" sz="5000" i="0" u="none" strike="noStrike" cap="none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VITIVINICULTURA ORGÁNICA</a:t>
            </a:r>
          </a:p>
          <a:p>
            <a:pPr algn="ctr">
              <a:buSzPts val="4700"/>
            </a:pPr>
            <a:endParaRPr lang="es-AR" sz="4000" b="1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4700"/>
            </a:pPr>
            <a:r>
              <a:rPr lang="es-AR" sz="3200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2010-2023</a:t>
            </a:r>
            <a:endParaRPr lang="es-AR" sz="4000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37" y="1811759"/>
            <a:ext cx="2225176" cy="29660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88" y="5385609"/>
            <a:ext cx="5024673" cy="1156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63" y="2850639"/>
            <a:ext cx="5024673" cy="1156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645" y="200422"/>
            <a:ext cx="888267" cy="1153686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108746" y="200422"/>
            <a:ext cx="675106" cy="675106"/>
            <a:chOff x="55583" y="1104189"/>
            <a:chExt cx="675106" cy="675106"/>
          </a:xfrm>
        </p:grpSpPr>
        <p:sp>
          <p:nvSpPr>
            <p:cNvPr id="20" name="Google Shape;156;p20"/>
            <p:cNvSpPr txBox="1"/>
            <p:nvPr/>
          </p:nvSpPr>
          <p:spPr>
            <a:xfrm>
              <a:off x="131323" y="1226458"/>
              <a:ext cx="535567" cy="4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000" b="1" i="0" u="none" strike="noStrike" cap="none" dirty="0" smtClean="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1</a:t>
              </a:r>
              <a:endParaRPr sz="2000" b="1" i="0" u="none" strike="noStrike" cap="none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1" name="Google Shape;157;p20"/>
            <p:cNvSpPr/>
            <p:nvPr/>
          </p:nvSpPr>
          <p:spPr>
            <a:xfrm>
              <a:off x="55583" y="1104189"/>
              <a:ext cx="675106" cy="675106"/>
            </a:xfrm>
            <a:custGeom>
              <a:avLst/>
              <a:gdLst/>
              <a:ahLst/>
              <a:cxnLst/>
              <a:rect l="l" t="t" r="r" b="b"/>
              <a:pathLst>
                <a:path w="45500" h="45500" fill="none" extrusionOk="0">
                  <a:moveTo>
                    <a:pt x="45500" y="22750"/>
                  </a:moveTo>
                  <a:cubicBezTo>
                    <a:pt x="45500" y="35326"/>
                    <a:pt x="35292" y="45500"/>
                    <a:pt x="22750" y="45500"/>
                  </a:cubicBezTo>
                  <a:cubicBezTo>
                    <a:pt x="10174" y="45500"/>
                    <a:pt x="0" y="35326"/>
                    <a:pt x="0" y="22750"/>
                  </a:cubicBezTo>
                  <a:cubicBezTo>
                    <a:pt x="0" y="10208"/>
                    <a:pt x="10174" y="1"/>
                    <a:pt x="22750" y="1"/>
                  </a:cubicBezTo>
                  <a:cubicBezTo>
                    <a:pt x="35292" y="1"/>
                    <a:pt x="45500" y="10208"/>
                    <a:pt x="45500" y="2275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158;p20"/>
          <p:cNvSpPr txBox="1"/>
          <p:nvPr/>
        </p:nvSpPr>
        <p:spPr>
          <a:xfrm>
            <a:off x="36297" y="997797"/>
            <a:ext cx="2685637" cy="13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AR" sz="23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PANORAMA INTERNACIONAL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249572" y="6611779"/>
            <a:ext cx="64234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AR" sz="1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s-AR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s-AR" sz="1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statistics.fibl.org/visualisation/key-indicators-on-organic-agriculture.html</a:t>
            </a:r>
            <a:r>
              <a:rPr lang="es-A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(datos al 2022)</a:t>
            </a:r>
            <a:endParaRPr lang="es-A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248210"/>
              </p:ext>
            </p:extLst>
          </p:nvPr>
        </p:nvGraphicFramePr>
        <p:xfrm>
          <a:off x="2797674" y="322691"/>
          <a:ext cx="4902652" cy="328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7700326" y="4673448"/>
            <a:ext cx="4446923" cy="945952"/>
            <a:chOff x="7576079" y="1544058"/>
            <a:chExt cx="4446923" cy="945952"/>
          </a:xfrm>
        </p:grpSpPr>
        <p:sp>
          <p:nvSpPr>
            <p:cNvPr id="29" name="Google Shape;1162;p42"/>
            <p:cNvSpPr/>
            <p:nvPr/>
          </p:nvSpPr>
          <p:spPr>
            <a:xfrm>
              <a:off x="7576079" y="1544058"/>
              <a:ext cx="936700" cy="945952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535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163;p42"/>
            <p:cNvSpPr/>
            <p:nvPr/>
          </p:nvSpPr>
          <p:spPr>
            <a:xfrm>
              <a:off x="8082215" y="1544058"/>
              <a:ext cx="3940787" cy="945952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8519308" y="1643623"/>
              <a:ext cx="349716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AR" b="1" dirty="0" smtClean="0"/>
                <a:t>Superficie de vid orgánica</a:t>
              </a:r>
            </a:p>
            <a:p>
              <a:r>
                <a:rPr lang="es-AR" i="1" dirty="0" smtClean="0"/>
                <a:t>Participación </a:t>
              </a:r>
              <a:r>
                <a:rPr lang="es-AR" i="1" dirty="0"/>
                <a:t>ARG / </a:t>
              </a:r>
              <a:r>
                <a:rPr lang="es-AR" i="1" dirty="0" smtClean="0"/>
                <a:t>LATAM:</a:t>
              </a:r>
              <a:r>
                <a:rPr lang="es-AR" i="1" dirty="0"/>
                <a:t>	</a:t>
              </a:r>
              <a:r>
                <a:rPr lang="es-AR" i="1" dirty="0" smtClean="0"/>
                <a:t>47%</a:t>
              </a:r>
            </a:p>
            <a:p>
              <a:r>
                <a:rPr lang="es-AR" i="1" dirty="0" smtClean="0"/>
                <a:t>Participación </a:t>
              </a:r>
              <a:r>
                <a:rPr lang="es-AR" i="1" dirty="0"/>
                <a:t>ARG / </a:t>
              </a:r>
              <a:r>
                <a:rPr lang="es-AR" i="1" dirty="0" smtClean="0"/>
                <a:t>MUNDIAL:	2%</a:t>
              </a: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7599295" y="1859067"/>
              <a:ext cx="611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chemeClr val="bg1"/>
                  </a:solidFill>
                </a:rPr>
                <a:t>2022</a:t>
              </a:r>
              <a:endParaRPr lang="es-AR" sz="11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3" name="Gráfico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735877"/>
              </p:ext>
            </p:extLst>
          </p:nvPr>
        </p:nvGraphicFramePr>
        <p:xfrm>
          <a:off x="2545745" y="3796515"/>
          <a:ext cx="51545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4" name="Obje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723580"/>
              </p:ext>
            </p:extLst>
          </p:nvPr>
        </p:nvGraphicFramePr>
        <p:xfrm>
          <a:off x="7722186" y="537975"/>
          <a:ext cx="3324225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Hoja de cálculo" r:id="rId9" imgW="3324256" imgH="2876580" progId="Excel.Sheet.12">
                  <p:embed/>
                </p:oleObj>
              </mc:Choice>
              <mc:Fallback>
                <p:oleObj name="Hoja de cálculo" r:id="rId9" imgW="3324256" imgH="28765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22186" y="537975"/>
                        <a:ext cx="3324225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4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39" y="123831"/>
            <a:ext cx="888267" cy="1153686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108746" y="200422"/>
            <a:ext cx="675106" cy="675106"/>
            <a:chOff x="55583" y="1104189"/>
            <a:chExt cx="675106" cy="675106"/>
          </a:xfrm>
        </p:grpSpPr>
        <p:sp>
          <p:nvSpPr>
            <p:cNvPr id="20" name="Google Shape;156;p20"/>
            <p:cNvSpPr txBox="1"/>
            <p:nvPr/>
          </p:nvSpPr>
          <p:spPr>
            <a:xfrm>
              <a:off x="131323" y="1226458"/>
              <a:ext cx="535567" cy="4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000" b="1" i="0" u="none" strike="noStrike" cap="none" dirty="0" smtClean="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1</a:t>
              </a:r>
              <a:endParaRPr sz="2000" b="1" i="0" u="none" strike="noStrike" cap="none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1" name="Google Shape;157;p20"/>
            <p:cNvSpPr/>
            <p:nvPr/>
          </p:nvSpPr>
          <p:spPr>
            <a:xfrm>
              <a:off x="55583" y="1104189"/>
              <a:ext cx="675106" cy="675106"/>
            </a:xfrm>
            <a:custGeom>
              <a:avLst/>
              <a:gdLst/>
              <a:ahLst/>
              <a:cxnLst/>
              <a:rect l="l" t="t" r="r" b="b"/>
              <a:pathLst>
                <a:path w="45500" h="45500" fill="none" extrusionOk="0">
                  <a:moveTo>
                    <a:pt x="45500" y="22750"/>
                  </a:moveTo>
                  <a:cubicBezTo>
                    <a:pt x="45500" y="35326"/>
                    <a:pt x="35292" y="45500"/>
                    <a:pt x="22750" y="45500"/>
                  </a:cubicBezTo>
                  <a:cubicBezTo>
                    <a:pt x="10174" y="45500"/>
                    <a:pt x="0" y="35326"/>
                    <a:pt x="0" y="22750"/>
                  </a:cubicBezTo>
                  <a:cubicBezTo>
                    <a:pt x="0" y="10208"/>
                    <a:pt x="10174" y="1"/>
                    <a:pt x="22750" y="1"/>
                  </a:cubicBezTo>
                  <a:cubicBezTo>
                    <a:pt x="35292" y="1"/>
                    <a:pt x="45500" y="10208"/>
                    <a:pt x="45500" y="2275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158;p20"/>
          <p:cNvSpPr txBox="1"/>
          <p:nvPr/>
        </p:nvSpPr>
        <p:spPr>
          <a:xfrm>
            <a:off x="36297" y="997797"/>
            <a:ext cx="2685637" cy="13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AR" sz="23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PANORAMA INTERNACIONAL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217355" y="6582578"/>
            <a:ext cx="64234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AR" sz="1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s-AR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s-AR" sz="1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statistics.fibl.org/visualisation/key-indicators-on-organic-agriculture.html</a:t>
            </a:r>
            <a:r>
              <a:rPr lang="es-A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(datos al 2022)</a:t>
            </a:r>
            <a:endParaRPr lang="es-A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969272" y="82218"/>
            <a:ext cx="5741930" cy="3880067"/>
            <a:chOff x="4802245" y="149837"/>
            <a:chExt cx="4836185" cy="3143092"/>
          </a:xfrm>
        </p:grpSpPr>
        <p:pic>
          <p:nvPicPr>
            <p:cNvPr id="23" name="Imagen 22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2245" y="456487"/>
              <a:ext cx="4836185" cy="28364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CuadroTexto 23"/>
            <p:cNvSpPr txBox="1"/>
            <p:nvPr/>
          </p:nvSpPr>
          <p:spPr>
            <a:xfrm>
              <a:off x="4802245" y="149837"/>
              <a:ext cx="48361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b="1" dirty="0" smtClean="0"/>
                <a:t>Distribución de la superficie mundial de vid</a:t>
              </a:r>
              <a:endParaRPr lang="es-AR" sz="1200" b="1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8467015" y="3897810"/>
            <a:ext cx="3724985" cy="2866093"/>
            <a:chOff x="2898115" y="3634383"/>
            <a:chExt cx="3724985" cy="2866093"/>
          </a:xfrm>
        </p:grpSpPr>
        <p:pic>
          <p:nvPicPr>
            <p:cNvPr id="27" name="Imagen 26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09010" y="3877291"/>
              <a:ext cx="2908300" cy="2623185"/>
            </a:xfrm>
            <a:prstGeom prst="rect">
              <a:avLst/>
            </a:prstGeom>
            <a:noFill/>
          </p:spPr>
        </p:pic>
        <p:sp>
          <p:nvSpPr>
            <p:cNvPr id="2" name="CuadroTexto 1"/>
            <p:cNvSpPr txBox="1"/>
            <p:nvPr/>
          </p:nvSpPr>
          <p:spPr>
            <a:xfrm>
              <a:off x="3103220" y="5763204"/>
              <a:ext cx="398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8°</a:t>
              </a:r>
              <a:endParaRPr lang="es-AR" b="1" dirty="0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2898115" y="3634383"/>
              <a:ext cx="3724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b="1" dirty="0" smtClean="0"/>
                <a:t>Superficie de vid orgánica por país (2022)</a:t>
              </a:r>
              <a:endParaRPr lang="es-AR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338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08746" y="200422"/>
            <a:ext cx="675106" cy="675106"/>
            <a:chOff x="55583" y="1104189"/>
            <a:chExt cx="675106" cy="675106"/>
          </a:xfrm>
        </p:grpSpPr>
        <p:sp>
          <p:nvSpPr>
            <p:cNvPr id="156" name="Google Shape;156;p20"/>
            <p:cNvSpPr txBox="1"/>
            <p:nvPr/>
          </p:nvSpPr>
          <p:spPr>
            <a:xfrm>
              <a:off x="131323" y="1226458"/>
              <a:ext cx="535567" cy="4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000" b="1" i="0" u="none" strike="noStrike" cap="none" dirty="0" smtClean="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2</a:t>
              </a:r>
              <a:endParaRPr sz="2000" b="1" i="0" u="none" strike="noStrike" cap="none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55583" y="1104189"/>
              <a:ext cx="675106" cy="675106"/>
            </a:xfrm>
            <a:custGeom>
              <a:avLst/>
              <a:gdLst/>
              <a:ahLst/>
              <a:cxnLst/>
              <a:rect l="l" t="t" r="r" b="b"/>
              <a:pathLst>
                <a:path w="45500" h="45500" fill="none" extrusionOk="0">
                  <a:moveTo>
                    <a:pt x="45500" y="22750"/>
                  </a:moveTo>
                  <a:cubicBezTo>
                    <a:pt x="45500" y="35326"/>
                    <a:pt x="35292" y="45500"/>
                    <a:pt x="22750" y="45500"/>
                  </a:cubicBezTo>
                  <a:cubicBezTo>
                    <a:pt x="10174" y="45500"/>
                    <a:pt x="0" y="35326"/>
                    <a:pt x="0" y="22750"/>
                  </a:cubicBezTo>
                  <a:cubicBezTo>
                    <a:pt x="0" y="10208"/>
                    <a:pt x="10174" y="1"/>
                    <a:pt x="22750" y="1"/>
                  </a:cubicBezTo>
                  <a:cubicBezTo>
                    <a:pt x="35292" y="1"/>
                    <a:pt x="45500" y="10208"/>
                    <a:pt x="45500" y="2275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20"/>
          <p:cNvSpPr txBox="1"/>
          <p:nvPr/>
        </p:nvSpPr>
        <p:spPr>
          <a:xfrm>
            <a:off x="36297" y="997796"/>
            <a:ext cx="2525833" cy="184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AR" sz="2400" b="1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OPERADORES DE LA CADENA </a:t>
            </a:r>
            <a:r>
              <a:rPr lang="es-AR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VITIVINÍCOLA ORGÁNICA</a:t>
            </a: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80" y="155157"/>
            <a:ext cx="888267" cy="1153686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815313"/>
              </p:ext>
            </p:extLst>
          </p:nvPr>
        </p:nvGraphicFramePr>
        <p:xfrm>
          <a:off x="2930724" y="0"/>
          <a:ext cx="5597641" cy="359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930527"/>
              </p:ext>
            </p:extLst>
          </p:nvPr>
        </p:nvGraphicFramePr>
        <p:xfrm>
          <a:off x="6789754" y="3440317"/>
          <a:ext cx="5417311" cy="334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08746" y="200422"/>
            <a:ext cx="675106" cy="675106"/>
            <a:chOff x="55583" y="1104189"/>
            <a:chExt cx="675106" cy="675106"/>
          </a:xfrm>
        </p:grpSpPr>
        <p:sp>
          <p:nvSpPr>
            <p:cNvPr id="9" name="Google Shape;156;p20"/>
            <p:cNvSpPr txBox="1"/>
            <p:nvPr/>
          </p:nvSpPr>
          <p:spPr>
            <a:xfrm>
              <a:off x="131323" y="1226458"/>
              <a:ext cx="535567" cy="4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000" b="1" i="0" u="none" strike="noStrike" cap="none" dirty="0" smtClean="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3</a:t>
              </a:r>
              <a:endParaRPr sz="2000" b="1" i="0" u="none" strike="noStrike" cap="none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0" name="Google Shape;157;p20"/>
            <p:cNvSpPr/>
            <p:nvPr/>
          </p:nvSpPr>
          <p:spPr>
            <a:xfrm>
              <a:off x="55583" y="1104189"/>
              <a:ext cx="675106" cy="675106"/>
            </a:xfrm>
            <a:custGeom>
              <a:avLst/>
              <a:gdLst/>
              <a:ahLst/>
              <a:cxnLst/>
              <a:rect l="l" t="t" r="r" b="b"/>
              <a:pathLst>
                <a:path w="45500" h="45500" fill="none" extrusionOk="0">
                  <a:moveTo>
                    <a:pt x="45500" y="22750"/>
                  </a:moveTo>
                  <a:cubicBezTo>
                    <a:pt x="45500" y="35326"/>
                    <a:pt x="35292" y="45500"/>
                    <a:pt x="22750" y="45500"/>
                  </a:cubicBezTo>
                  <a:cubicBezTo>
                    <a:pt x="10174" y="45500"/>
                    <a:pt x="0" y="35326"/>
                    <a:pt x="0" y="22750"/>
                  </a:cubicBezTo>
                  <a:cubicBezTo>
                    <a:pt x="0" y="10208"/>
                    <a:pt x="10174" y="1"/>
                    <a:pt x="22750" y="1"/>
                  </a:cubicBezTo>
                  <a:cubicBezTo>
                    <a:pt x="35292" y="1"/>
                    <a:pt x="45500" y="10208"/>
                    <a:pt x="45500" y="2275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158;p20"/>
          <p:cNvSpPr txBox="1"/>
          <p:nvPr/>
        </p:nvSpPr>
        <p:spPr>
          <a:xfrm>
            <a:off x="36298" y="997797"/>
            <a:ext cx="2511600" cy="13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AR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EVOLUCIÓN DE LAS BODEGAS ORGÁNICAS</a:t>
            </a: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80" y="155157"/>
            <a:ext cx="888267" cy="1153686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41773"/>
              </p:ext>
            </p:extLst>
          </p:nvPr>
        </p:nvGraphicFramePr>
        <p:xfrm>
          <a:off x="2812607" y="5015751"/>
          <a:ext cx="9233040" cy="87805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54130"/>
                <a:gridCol w="577065"/>
                <a:gridCol w="577065"/>
                <a:gridCol w="577065"/>
                <a:gridCol w="577065"/>
                <a:gridCol w="577065"/>
                <a:gridCol w="577065"/>
                <a:gridCol w="577065"/>
                <a:gridCol w="577065"/>
                <a:gridCol w="577065"/>
                <a:gridCol w="577065"/>
                <a:gridCol w="577065"/>
                <a:gridCol w="577065"/>
                <a:gridCol w="577065"/>
                <a:gridCol w="577065"/>
              </a:tblGrid>
              <a:tr h="219514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u="none" strike="noStrike" dirty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u="none" strike="noStrike" dirty="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u="none" strike="noStrike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u="none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u="none" strike="noStrike" dirty="0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u="none" strike="noStrike" dirty="0"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u="none" strike="noStrike" dirty="0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u="none" strike="noStrike" dirty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u="none" strike="noStrike" dirty="0"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u="none" strike="noStrike" dirty="0"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u="none" strike="noStrike" dirty="0"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9514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u="none" strike="noStrike" dirty="0">
                          <a:effectLst/>
                          <a:latin typeface="Calibri" panose="020F0502020204030204" pitchFamily="34" charset="0"/>
                        </a:rPr>
                        <a:t>Orgánicas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61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  <a:latin typeface="Calibri" panose="020F0502020204030204" pitchFamily="34" charset="0"/>
                        </a:rPr>
                        <a:t>61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81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102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113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  <a:latin typeface="Calibri" panose="020F0502020204030204" pitchFamily="34" charset="0"/>
                        </a:rPr>
                        <a:t>139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9514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u="none" strike="noStrike" dirty="0"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  <a:latin typeface="Calibri" panose="020F0502020204030204" pitchFamily="34" charset="0"/>
                        </a:rPr>
                        <a:t>1330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1340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1319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1292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1284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1279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1283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1231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1208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1199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1220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1247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1232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1241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9514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u="none" strike="noStrike" dirty="0">
                          <a:effectLst/>
                          <a:latin typeface="Calibri" panose="020F0502020204030204" pitchFamily="34" charset="0"/>
                        </a:rPr>
                        <a:t>% Orgánicas / Total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909883"/>
              </p:ext>
            </p:extLst>
          </p:nvPr>
        </p:nvGraphicFramePr>
        <p:xfrm>
          <a:off x="3452799" y="441487"/>
          <a:ext cx="7221237" cy="440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98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377" y="1122218"/>
            <a:ext cx="2590800" cy="5467350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108746" y="200422"/>
            <a:ext cx="675106" cy="675106"/>
            <a:chOff x="55583" y="1104189"/>
            <a:chExt cx="675106" cy="675106"/>
          </a:xfrm>
        </p:grpSpPr>
        <p:sp>
          <p:nvSpPr>
            <p:cNvPr id="13" name="Google Shape;156;p20"/>
            <p:cNvSpPr txBox="1"/>
            <p:nvPr/>
          </p:nvSpPr>
          <p:spPr>
            <a:xfrm>
              <a:off x="131323" y="1226458"/>
              <a:ext cx="535567" cy="4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000" b="1" i="0" u="none" strike="noStrike" cap="none" dirty="0" smtClean="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4</a:t>
              </a:r>
              <a:endParaRPr sz="2000" b="1" i="0" u="none" strike="noStrike" cap="none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4" name="Google Shape;157;p20"/>
            <p:cNvSpPr/>
            <p:nvPr/>
          </p:nvSpPr>
          <p:spPr>
            <a:xfrm>
              <a:off x="55583" y="1104189"/>
              <a:ext cx="675106" cy="675106"/>
            </a:xfrm>
            <a:custGeom>
              <a:avLst/>
              <a:gdLst/>
              <a:ahLst/>
              <a:cxnLst/>
              <a:rect l="l" t="t" r="r" b="b"/>
              <a:pathLst>
                <a:path w="45500" h="45500" fill="none" extrusionOk="0">
                  <a:moveTo>
                    <a:pt x="45500" y="22750"/>
                  </a:moveTo>
                  <a:cubicBezTo>
                    <a:pt x="45500" y="35326"/>
                    <a:pt x="35292" y="45500"/>
                    <a:pt x="22750" y="45500"/>
                  </a:cubicBezTo>
                  <a:cubicBezTo>
                    <a:pt x="10174" y="45500"/>
                    <a:pt x="0" y="35326"/>
                    <a:pt x="0" y="22750"/>
                  </a:cubicBezTo>
                  <a:cubicBezTo>
                    <a:pt x="0" y="10208"/>
                    <a:pt x="10174" y="1"/>
                    <a:pt x="22750" y="1"/>
                  </a:cubicBezTo>
                  <a:cubicBezTo>
                    <a:pt x="35292" y="1"/>
                    <a:pt x="45500" y="10208"/>
                    <a:pt x="45500" y="2275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8;p20"/>
          <p:cNvSpPr txBox="1"/>
          <p:nvPr/>
        </p:nvSpPr>
        <p:spPr>
          <a:xfrm>
            <a:off x="-81481" y="997797"/>
            <a:ext cx="2810543" cy="256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AR" sz="2000" b="1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DISTRIBUCIÓN </a:t>
            </a:r>
            <a:r>
              <a:rPr lang="es-AR" sz="20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REGIONAL ESTABLECIMIENTOS ORGÁNICOS</a:t>
            </a:r>
            <a:endParaRPr sz="2000" b="1" i="0" u="non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80" y="155157"/>
            <a:ext cx="888267" cy="1153686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3007235" y="5357992"/>
            <a:ext cx="6136351" cy="1287081"/>
            <a:chOff x="2729062" y="5360412"/>
            <a:chExt cx="6136351" cy="1287081"/>
          </a:xfrm>
        </p:grpSpPr>
        <p:sp>
          <p:nvSpPr>
            <p:cNvPr id="9" name="CuadroTexto 8"/>
            <p:cNvSpPr txBox="1"/>
            <p:nvPr/>
          </p:nvSpPr>
          <p:spPr>
            <a:xfrm>
              <a:off x="3554093" y="6054506"/>
              <a:ext cx="1299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MENDOZA</a:t>
              </a:r>
              <a:endParaRPr lang="es-AR" sz="1200" b="1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5"/>
            <a:srcRect l="2790" t="65581" r="91192" b="21550"/>
            <a:stretch/>
          </p:blipFill>
          <p:spPr>
            <a:xfrm>
              <a:off x="2835468" y="5764991"/>
              <a:ext cx="733646" cy="88250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/>
            <a:srcRect l="15174" t="65426" r="78547" b="22171"/>
            <a:stretch/>
          </p:blipFill>
          <p:spPr>
            <a:xfrm>
              <a:off x="6562725" y="5762369"/>
              <a:ext cx="765544" cy="850604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5"/>
            <a:srcRect l="9069" t="65426" r="84920" b="22171"/>
            <a:stretch/>
          </p:blipFill>
          <p:spPr>
            <a:xfrm>
              <a:off x="4676754" y="5762369"/>
              <a:ext cx="732906" cy="850604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5378964" y="6054506"/>
              <a:ext cx="1299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SAN JUAN	</a:t>
              </a:r>
              <a:endParaRPr lang="es-AR" sz="1200" b="1" dirty="0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347969" y="5944632"/>
              <a:ext cx="15174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LA RIOJA</a:t>
              </a:r>
            </a:p>
            <a:p>
              <a:r>
                <a:rPr lang="es-AR" b="1" dirty="0"/>
                <a:t>Y SALTA 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2729062" y="5360412"/>
              <a:ext cx="1299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HISTÓRICO:</a:t>
              </a:r>
              <a:endParaRPr lang="es-AR" sz="1200" b="1" dirty="0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9511698" y="3271100"/>
            <a:ext cx="412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Calibri" panose="020F0502020204030204" pitchFamily="34" charset="0"/>
              </a:rPr>
              <a:t>1°</a:t>
            </a:r>
            <a:endParaRPr lang="es-AR" b="1" dirty="0">
              <a:latin typeface="Calibri" panose="020F050202020403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9408001" y="2708361"/>
            <a:ext cx="412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Calibri" panose="020F0502020204030204" pitchFamily="34" charset="0"/>
              </a:rPr>
              <a:t>2°</a:t>
            </a:r>
            <a:endParaRPr lang="es-AR" b="1" dirty="0">
              <a:latin typeface="Calibri" panose="020F050202020403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652084" y="2453399"/>
            <a:ext cx="412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Calibri" panose="020F0502020204030204" pitchFamily="34" charset="0"/>
              </a:rPr>
              <a:t>3°</a:t>
            </a:r>
            <a:endParaRPr lang="es-AR" b="1" dirty="0">
              <a:latin typeface="Calibri" panose="020F050202020403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9924448" y="1770541"/>
            <a:ext cx="412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Calibri" panose="020F0502020204030204" pitchFamily="34" charset="0"/>
              </a:rPr>
              <a:t>3°</a:t>
            </a:r>
            <a:endParaRPr lang="es-AR" b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826650"/>
              </p:ext>
            </p:extLst>
          </p:nvPr>
        </p:nvGraphicFramePr>
        <p:xfrm>
          <a:off x="2938102" y="303722"/>
          <a:ext cx="6070907" cy="4956499"/>
        </p:xfrm>
        <a:graphic>
          <a:graphicData uri="http://schemas.openxmlformats.org/drawingml/2006/table">
            <a:tbl>
              <a:tblPr/>
              <a:tblGrid>
                <a:gridCol w="499321"/>
                <a:gridCol w="642875"/>
                <a:gridCol w="499321"/>
                <a:gridCol w="499321"/>
                <a:gridCol w="992399"/>
                <a:gridCol w="499321"/>
                <a:gridCol w="499321"/>
                <a:gridCol w="940386"/>
                <a:gridCol w="499321"/>
                <a:gridCol w="499321"/>
              </a:tblGrid>
              <a:tr h="257593"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60792"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</a:t>
                      </a:r>
                      <a:r>
                        <a:rPr lang="es-A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Bodegas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</a:t>
                      </a:r>
                      <a:r>
                        <a:rPr lang="es-A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Bodegas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</a:t>
                      </a:r>
                      <a:r>
                        <a:rPr lang="es-A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Bodegas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5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es-A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Salta y Río Negro (c/u)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es-A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s-A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 Rioja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 Rioja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Salta y La Rioja (c/u)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Salta y La Rioja (c/u)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Salta y La Rioja (c/u)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Rioja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065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y La Rioja (c/u)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065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y La Rioja (c/u)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Rioja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 Rioja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 Rioja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731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Rioja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22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08746" y="200422"/>
            <a:ext cx="675106" cy="675106"/>
            <a:chOff x="55583" y="1104189"/>
            <a:chExt cx="675106" cy="675106"/>
          </a:xfrm>
        </p:grpSpPr>
        <p:sp>
          <p:nvSpPr>
            <p:cNvPr id="6" name="Google Shape;156;p20"/>
            <p:cNvSpPr txBox="1"/>
            <p:nvPr/>
          </p:nvSpPr>
          <p:spPr>
            <a:xfrm>
              <a:off x="131323" y="1226458"/>
              <a:ext cx="535567" cy="4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000" b="1" dirty="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5</a:t>
              </a:r>
              <a:endParaRPr sz="2000" b="1" i="0" u="none" strike="noStrike" cap="none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7" name="Google Shape;157;p20"/>
            <p:cNvSpPr/>
            <p:nvPr/>
          </p:nvSpPr>
          <p:spPr>
            <a:xfrm>
              <a:off x="55583" y="1104189"/>
              <a:ext cx="675106" cy="675106"/>
            </a:xfrm>
            <a:custGeom>
              <a:avLst/>
              <a:gdLst/>
              <a:ahLst/>
              <a:cxnLst/>
              <a:rect l="l" t="t" r="r" b="b"/>
              <a:pathLst>
                <a:path w="45500" h="45500" fill="none" extrusionOk="0">
                  <a:moveTo>
                    <a:pt x="45500" y="22750"/>
                  </a:moveTo>
                  <a:cubicBezTo>
                    <a:pt x="45500" y="35326"/>
                    <a:pt x="35292" y="45500"/>
                    <a:pt x="22750" y="45500"/>
                  </a:cubicBezTo>
                  <a:cubicBezTo>
                    <a:pt x="10174" y="45500"/>
                    <a:pt x="0" y="35326"/>
                    <a:pt x="0" y="22750"/>
                  </a:cubicBezTo>
                  <a:cubicBezTo>
                    <a:pt x="0" y="10208"/>
                    <a:pt x="10174" y="1"/>
                    <a:pt x="22750" y="1"/>
                  </a:cubicBezTo>
                  <a:cubicBezTo>
                    <a:pt x="35292" y="1"/>
                    <a:pt x="45500" y="10208"/>
                    <a:pt x="45500" y="2275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58;p20"/>
          <p:cNvSpPr txBox="1"/>
          <p:nvPr/>
        </p:nvSpPr>
        <p:spPr>
          <a:xfrm>
            <a:off x="36297" y="997797"/>
            <a:ext cx="2685637" cy="13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AR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MERCADOS</a:t>
            </a:r>
          </a:p>
          <a:p>
            <a:pPr lvl="0">
              <a:buClr>
                <a:schemeClr val="dk1"/>
              </a:buClr>
              <a:buSzPts val="1100"/>
            </a:pPr>
            <a:endParaRPr lang="es-AR" sz="2400" b="1" i="0" u="none" cap="none" dirty="0">
              <a:solidFill>
                <a:srgbClr val="FFFFFF"/>
              </a:solidFill>
              <a:latin typeface="Lora"/>
              <a:ea typeface="Encode Sans"/>
              <a:cs typeface="Encode Sans"/>
              <a:sym typeface="Lora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s-AR" sz="1600" b="1" dirty="0" smtClean="0">
                <a:solidFill>
                  <a:srgbClr val="FFFFFF"/>
                </a:solidFill>
                <a:latin typeface="Lora"/>
                <a:ea typeface="Encode Sans"/>
                <a:cs typeface="Encode Sans"/>
                <a:sym typeface="Lora"/>
              </a:rPr>
              <a:t>4.1 MERCADO EXTERNO</a:t>
            </a:r>
            <a:endParaRPr sz="1600" b="1" i="0" u="non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80" y="155157"/>
            <a:ext cx="888267" cy="1153686"/>
          </a:xfrm>
          <a:prstGeom prst="rect">
            <a:avLst/>
          </a:prstGeom>
        </p:spPr>
      </p:pic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293280"/>
              </p:ext>
            </p:extLst>
          </p:nvPr>
        </p:nvGraphicFramePr>
        <p:xfrm>
          <a:off x="2721934" y="0"/>
          <a:ext cx="5489559" cy="343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164254"/>
              </p:ext>
            </p:extLst>
          </p:nvPr>
        </p:nvGraphicFramePr>
        <p:xfrm>
          <a:off x="6067753" y="3348871"/>
          <a:ext cx="6124247" cy="341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760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08746" y="200422"/>
            <a:ext cx="675106" cy="675106"/>
            <a:chOff x="55583" y="1104189"/>
            <a:chExt cx="675106" cy="675106"/>
          </a:xfrm>
        </p:grpSpPr>
        <p:sp>
          <p:nvSpPr>
            <p:cNvPr id="6" name="Google Shape;156;p20"/>
            <p:cNvSpPr txBox="1"/>
            <p:nvPr/>
          </p:nvSpPr>
          <p:spPr>
            <a:xfrm>
              <a:off x="131323" y="1226458"/>
              <a:ext cx="535567" cy="4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000" b="1" i="0" u="none" strike="noStrike" cap="none" dirty="0" smtClean="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5</a:t>
              </a:r>
              <a:endParaRPr sz="2000" b="1" i="0" u="none" strike="noStrike" cap="none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7" name="Google Shape;157;p20"/>
            <p:cNvSpPr/>
            <p:nvPr/>
          </p:nvSpPr>
          <p:spPr>
            <a:xfrm>
              <a:off x="55583" y="1104189"/>
              <a:ext cx="675106" cy="675106"/>
            </a:xfrm>
            <a:custGeom>
              <a:avLst/>
              <a:gdLst/>
              <a:ahLst/>
              <a:cxnLst/>
              <a:rect l="l" t="t" r="r" b="b"/>
              <a:pathLst>
                <a:path w="45500" h="45500" fill="none" extrusionOk="0">
                  <a:moveTo>
                    <a:pt x="45500" y="22750"/>
                  </a:moveTo>
                  <a:cubicBezTo>
                    <a:pt x="45500" y="35326"/>
                    <a:pt x="35292" y="45500"/>
                    <a:pt x="22750" y="45500"/>
                  </a:cubicBezTo>
                  <a:cubicBezTo>
                    <a:pt x="10174" y="45500"/>
                    <a:pt x="0" y="35326"/>
                    <a:pt x="0" y="22750"/>
                  </a:cubicBezTo>
                  <a:cubicBezTo>
                    <a:pt x="0" y="10208"/>
                    <a:pt x="10174" y="1"/>
                    <a:pt x="22750" y="1"/>
                  </a:cubicBezTo>
                  <a:cubicBezTo>
                    <a:pt x="35292" y="1"/>
                    <a:pt x="45500" y="10208"/>
                    <a:pt x="45500" y="2275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58;p20"/>
          <p:cNvSpPr txBox="1"/>
          <p:nvPr/>
        </p:nvSpPr>
        <p:spPr>
          <a:xfrm>
            <a:off x="36297" y="997797"/>
            <a:ext cx="2685637" cy="13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AR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MERCADOS</a:t>
            </a:r>
          </a:p>
          <a:p>
            <a:pPr lvl="0">
              <a:buClr>
                <a:schemeClr val="dk1"/>
              </a:buClr>
              <a:buSzPts val="1100"/>
            </a:pPr>
            <a:endParaRPr lang="es-AR" sz="2400" b="1" i="0" u="none" cap="none" dirty="0">
              <a:solidFill>
                <a:srgbClr val="FFFFFF"/>
              </a:solidFill>
              <a:latin typeface="Lora"/>
              <a:ea typeface="Encode Sans"/>
              <a:cs typeface="Encode Sans"/>
              <a:sym typeface="Lora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s-AR" sz="1600" b="1" dirty="0" smtClean="0">
                <a:solidFill>
                  <a:srgbClr val="FFFFFF"/>
                </a:solidFill>
                <a:latin typeface="Lora"/>
                <a:ea typeface="Encode Sans"/>
                <a:cs typeface="Encode Sans"/>
                <a:sym typeface="Lora"/>
              </a:rPr>
              <a:t>4.1 MERCADO EXTERNO</a:t>
            </a:r>
            <a:endParaRPr sz="1600" b="1" i="0" u="non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80" y="155157"/>
            <a:ext cx="888267" cy="1153686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491289"/>
              </p:ext>
            </p:extLst>
          </p:nvPr>
        </p:nvGraphicFramePr>
        <p:xfrm>
          <a:off x="3501554" y="997796"/>
          <a:ext cx="7655826" cy="5376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17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08746" y="200422"/>
            <a:ext cx="675106" cy="675106"/>
            <a:chOff x="55583" y="1104189"/>
            <a:chExt cx="675106" cy="675106"/>
          </a:xfrm>
        </p:grpSpPr>
        <p:sp>
          <p:nvSpPr>
            <p:cNvPr id="6" name="Google Shape;156;p20"/>
            <p:cNvSpPr txBox="1"/>
            <p:nvPr/>
          </p:nvSpPr>
          <p:spPr>
            <a:xfrm>
              <a:off x="131323" y="1226458"/>
              <a:ext cx="535567" cy="4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000" b="1" i="0" u="none" strike="noStrike" cap="none" dirty="0" smtClean="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5</a:t>
              </a:r>
              <a:endParaRPr sz="2000" b="1" i="0" u="none" strike="noStrike" cap="none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7" name="Google Shape;157;p20"/>
            <p:cNvSpPr/>
            <p:nvPr/>
          </p:nvSpPr>
          <p:spPr>
            <a:xfrm>
              <a:off x="55583" y="1104189"/>
              <a:ext cx="675106" cy="675106"/>
            </a:xfrm>
            <a:custGeom>
              <a:avLst/>
              <a:gdLst/>
              <a:ahLst/>
              <a:cxnLst/>
              <a:rect l="l" t="t" r="r" b="b"/>
              <a:pathLst>
                <a:path w="45500" h="45500" fill="none" extrusionOk="0">
                  <a:moveTo>
                    <a:pt x="45500" y="22750"/>
                  </a:moveTo>
                  <a:cubicBezTo>
                    <a:pt x="45500" y="35326"/>
                    <a:pt x="35292" y="45500"/>
                    <a:pt x="22750" y="45500"/>
                  </a:cubicBezTo>
                  <a:cubicBezTo>
                    <a:pt x="10174" y="45500"/>
                    <a:pt x="0" y="35326"/>
                    <a:pt x="0" y="22750"/>
                  </a:cubicBezTo>
                  <a:cubicBezTo>
                    <a:pt x="0" y="10208"/>
                    <a:pt x="10174" y="1"/>
                    <a:pt x="22750" y="1"/>
                  </a:cubicBezTo>
                  <a:cubicBezTo>
                    <a:pt x="35292" y="1"/>
                    <a:pt x="45500" y="10208"/>
                    <a:pt x="45500" y="2275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58;p20"/>
          <p:cNvSpPr txBox="1"/>
          <p:nvPr/>
        </p:nvSpPr>
        <p:spPr>
          <a:xfrm>
            <a:off x="36297" y="997797"/>
            <a:ext cx="2685637" cy="13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AR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MERCADOS</a:t>
            </a:r>
          </a:p>
          <a:p>
            <a:pPr lvl="0">
              <a:buClr>
                <a:schemeClr val="dk1"/>
              </a:buClr>
              <a:buSzPts val="1100"/>
            </a:pPr>
            <a:endParaRPr lang="es-AR" sz="2400" b="1" i="0" u="none" cap="none" dirty="0">
              <a:solidFill>
                <a:srgbClr val="FFFFFF"/>
              </a:solidFill>
              <a:latin typeface="Lora"/>
              <a:ea typeface="Encode Sans"/>
              <a:cs typeface="Encode Sans"/>
              <a:sym typeface="Lora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s-AR" sz="1600" b="1" dirty="0" smtClean="0">
                <a:solidFill>
                  <a:srgbClr val="FFFFFF"/>
                </a:solidFill>
                <a:latin typeface="Lora"/>
                <a:ea typeface="Encode Sans"/>
                <a:cs typeface="Encode Sans"/>
                <a:sym typeface="Lora"/>
              </a:rPr>
              <a:t>4.1 MERCADO INTERNO</a:t>
            </a:r>
            <a:endParaRPr sz="1600" b="1" i="0" u="non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80" y="155157"/>
            <a:ext cx="888267" cy="1153686"/>
          </a:xfrm>
          <a:prstGeom prst="rect">
            <a:avLst/>
          </a:prstGeom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644701"/>
              </p:ext>
            </p:extLst>
          </p:nvPr>
        </p:nvGraphicFramePr>
        <p:xfrm>
          <a:off x="3516140" y="1131659"/>
          <a:ext cx="7456660" cy="458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69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518</Words>
  <Application>Microsoft Office PowerPoint</Application>
  <PresentationFormat>Panorámica</PresentationFormat>
  <Paragraphs>270</Paragraphs>
  <Slides>10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Encode Sans</vt:lpstr>
      <vt:lpstr>Calibri</vt:lpstr>
      <vt:lpstr>Avenir</vt:lpstr>
      <vt:lpstr>Lora</vt:lpstr>
      <vt:lpstr>Arial</vt:lpstr>
      <vt:lpstr>AccentBoxVTI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Facundo Soria</dc:creator>
  <cp:lastModifiedBy>Adrian Ezequiel Rosolen</cp:lastModifiedBy>
  <cp:revision>108</cp:revision>
  <dcterms:modified xsi:type="dcterms:W3CDTF">2024-07-30T12:39:03Z</dcterms:modified>
</cp:coreProperties>
</file>